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1F3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4"/>
    <p:restoredTop sz="94524"/>
  </p:normalViewPr>
  <p:slideViewPr>
    <p:cSldViewPr snapToGrid="0" snapToObjects="1">
      <p:cViewPr varScale="1">
        <p:scale>
          <a:sx n="135" d="100"/>
          <a:sy n="135" d="100"/>
        </p:scale>
        <p:origin x="14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B4316-6516-704F-9EA2-E85A786A025E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E3847-CCB3-F14F-AE07-98605974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787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05C46-76DC-B647-982A-10D8A83AA9DC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06E98-F31F-954C-B83D-9AA56126C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1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06E98-F31F-954C-B83D-9AA56126C3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2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73836"/>
          <a:stretch>
            <a:fillRect/>
          </a:stretch>
        </p:blipFill>
        <p:spPr>
          <a:xfrm>
            <a:off x="-1" y="0"/>
            <a:ext cx="9144001" cy="179474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3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1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4463"/>
            <a:ext cx="1214438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Lucida Bright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24600"/>
            <a:ext cx="5232400" cy="534988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Lucida Brigh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8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61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79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7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6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5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3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34571"/>
            <a:ext cx="5111750" cy="5291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072189"/>
            <a:ext cx="3008313" cy="30539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4463"/>
            <a:ext cx="1214438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Lucida Bright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324600"/>
            <a:ext cx="5232400" cy="534988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Lucida Brigh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2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blue template.jp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928"/>
          <a:stretch/>
        </p:blipFill>
        <p:spPr>
          <a:xfrm>
            <a:off x="0" y="0"/>
            <a:ext cx="9160544" cy="1513667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393825" y="644525"/>
            <a:ext cx="7292975" cy="955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95463"/>
            <a:ext cx="8229600" cy="4330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8952" y="6492875"/>
            <a:ext cx="89504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1" i="1">
                <a:solidFill>
                  <a:srgbClr val="1F316F"/>
                </a:solidFill>
                <a:latin typeface="Lucida Bright" charset="0"/>
              </a:defRPr>
            </a:lvl1pPr>
          </a:lstStyle>
          <a:p>
            <a:fld id="{551A5FA3-1E63-B447-A2A6-B13610EDE2E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003366"/>
          </a:solidFill>
          <a:latin typeface="Lucida Brigh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66"/>
          </a:solidFill>
          <a:latin typeface="Lucida Bright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66"/>
          </a:solidFill>
          <a:latin typeface="Lucida Bright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66"/>
          </a:solidFill>
          <a:latin typeface="Lucida Bright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66"/>
          </a:solidFill>
          <a:latin typeface="Lucida Bright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66"/>
          </a:solidFill>
          <a:latin typeface="Lucida Bright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66"/>
          </a:solidFill>
          <a:latin typeface="Lucida Bright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66"/>
          </a:solidFill>
          <a:latin typeface="Lucida Bright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66"/>
          </a:solidFill>
          <a:latin typeface="Lucida Bright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003366"/>
          </a:solidFill>
          <a:latin typeface="Lucida Brigh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003366"/>
          </a:solidFill>
          <a:latin typeface="Lucida Brigh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3366"/>
          </a:solidFill>
          <a:latin typeface="Lucida Brigh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3366"/>
          </a:solidFill>
          <a:latin typeface="Lucida Brigh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003366"/>
          </a:solidFill>
          <a:latin typeface="Lucida Brigh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earthsystemgrid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Tools of the Trade</a:t>
            </a:r>
            <a:br>
              <a:rPr lang="en-US" dirty="0"/>
            </a:br>
            <a:r>
              <a:rPr lang="en-US" dirty="0"/>
              <a:t>NCAR Command Language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Bill Capehart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SD School of Mines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7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61"/>
    </mc:Choice>
    <mc:Fallback xmlns="">
      <p:transition spd="slow" advTm="7536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71A5-6283-3249-A472-698081E6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937" y="644525"/>
            <a:ext cx="7843100" cy="955675"/>
          </a:xfrm>
        </p:spPr>
        <p:txBody>
          <a:bodyPr/>
          <a:lstStyle/>
          <a:p>
            <a:r>
              <a:rPr lang="en-US" dirty="0"/>
              <a:t>And why is NCL awesome?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17BA0-3A4A-EF4F-BDA6-91D2A3ADD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810" y="1600200"/>
            <a:ext cx="8894189" cy="48926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f = </a:t>
            </a:r>
            <a:r>
              <a:rPr lang="en-US" sz="2000" dirty="0" err="1">
                <a:latin typeface="Courier" pitchFamily="2" charset="0"/>
              </a:rPr>
              <a:t>addfile</a:t>
            </a:r>
            <a:r>
              <a:rPr lang="en-US" sz="2000" dirty="0">
                <a:latin typeface="Courier" pitchFamily="2" charset="0"/>
              </a:rPr>
              <a:t>(“</a:t>
            </a:r>
            <a:r>
              <a:rPr lang="en-US" sz="2000" dirty="0" err="1">
                <a:latin typeface="Courier" pitchFamily="2" charset="0"/>
              </a:rPr>
              <a:t>myfile.nc</a:t>
            </a:r>
            <a:r>
              <a:rPr lang="en-US" sz="2000" dirty="0">
                <a:latin typeface="Courier" pitchFamily="2" charset="0"/>
              </a:rPr>
              <a:t>”, “r”)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C00000"/>
                </a:solidFill>
                <a:latin typeface="Courier" pitchFamily="2" charset="0"/>
              </a:rPr>
              <a:t>z_isobaric</a:t>
            </a:r>
            <a:r>
              <a:rPr lang="en-US" sz="2000" b="1" i="1" dirty="0">
                <a:solidFill>
                  <a:srgbClr val="C00000"/>
                </a:solidFill>
                <a:latin typeface="Courier" pitchFamily="2" charset="0"/>
              </a:rPr>
              <a:t> = f-&gt;</a:t>
            </a:r>
            <a:r>
              <a:rPr lang="en-US" sz="2000" b="1" i="1" dirty="0" err="1">
                <a:solidFill>
                  <a:srgbClr val="C00000"/>
                </a:solidFill>
                <a:latin typeface="Courier" pitchFamily="2" charset="0"/>
              </a:rPr>
              <a:t>Geopotential_height_isobaric_ens</a:t>
            </a:r>
            <a:endParaRPr lang="en-US" sz="2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print( </a:t>
            </a:r>
            <a:r>
              <a:rPr lang="en-US" sz="2000" dirty="0" err="1">
                <a:latin typeface="Courier" pitchFamily="2" charset="0"/>
              </a:rPr>
              <a:t>z_isobaric</a:t>
            </a:r>
            <a:r>
              <a:rPr lang="en-US" sz="2000" dirty="0">
                <a:latin typeface="Courier" pitchFamily="2" charset="0"/>
              </a:rPr>
              <a:t> )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print( </a:t>
            </a:r>
            <a:r>
              <a:rPr lang="en-US" sz="2000" dirty="0" err="1">
                <a:latin typeface="Courier" pitchFamily="2" charset="0"/>
              </a:rPr>
              <a:t>z_isobaric</a:t>
            </a:r>
            <a:r>
              <a:rPr lang="en-US" sz="2000" dirty="0">
                <a:latin typeface="Courier" pitchFamily="2" charset="0"/>
              </a:rPr>
              <a:t>(t, z, y, x) )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print( </a:t>
            </a:r>
            <a:r>
              <a:rPr lang="en-US" sz="2000" dirty="0" err="1">
                <a:latin typeface="Courier" pitchFamily="2" charset="0"/>
              </a:rPr>
              <a:t>z_isobaric</a:t>
            </a:r>
            <a:r>
              <a:rPr lang="en-US" sz="2000" dirty="0">
                <a:latin typeface="Courier" pitchFamily="2" charset="0"/>
              </a:rPr>
              <a:t>({12}, {500}, {32}, {-98} )</a:t>
            </a:r>
          </a:p>
          <a:p>
            <a:pPr marL="0" indent="0">
              <a:buNone/>
            </a:pPr>
            <a:endParaRPr lang="en-US" sz="1000" dirty="0">
              <a:latin typeface="Courier" pitchFamily="2" charset="0"/>
            </a:endParaRPr>
          </a:p>
          <a:p>
            <a:pPr marL="0" indent="0">
              <a:buNone/>
            </a:pPr>
            <a:endParaRPr lang="en-US" sz="1000" dirty="0">
              <a:latin typeface="Courier" pitchFamily="2" charset="0"/>
            </a:endParaRPr>
          </a:p>
          <a:p>
            <a:r>
              <a:rPr lang="en-US" dirty="0"/>
              <a:t>NCL can read NetCDF, GRIB, &amp; HDF</a:t>
            </a:r>
          </a:p>
          <a:p>
            <a:r>
              <a:rPr lang="en-US" dirty="0"/>
              <a:t>NCL can write in NetCDF with similar painlessness (</a:t>
            </a:r>
            <a:r>
              <a:rPr lang="en-US" dirty="0" err="1"/>
              <a:t>albiet</a:t>
            </a:r>
            <a:r>
              <a:rPr lang="en-US" dirty="0"/>
              <a:t> not all that efficiently)</a:t>
            </a:r>
          </a:p>
          <a:p>
            <a:r>
              <a:rPr lang="en-US" dirty="0"/>
              <a:t>… and it can extract by </a:t>
            </a:r>
            <a:r>
              <a:rPr lang="en-US" i="1" dirty="0"/>
              <a:t>coordinates</a:t>
            </a:r>
            <a:r>
              <a:rPr lang="en-US" dirty="0"/>
              <a:t>, not just indices.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C0284-12B8-104A-A0DE-7CDB346F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8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D82B-44D4-9244-9E62-72134170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C7A2-6218-1740-AE08-D6929A4D8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5" y="1795463"/>
            <a:ext cx="4534293" cy="43307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Make good presentation quality graphics</a:t>
            </a:r>
          </a:p>
          <a:p>
            <a:r>
              <a:rPr lang="en-US" dirty="0"/>
              <a:t>Has a library of </a:t>
            </a:r>
            <a:r>
              <a:rPr lang="en-US" dirty="0" err="1"/>
              <a:t>meteo</a:t>
            </a:r>
            <a:r>
              <a:rPr lang="en-US" dirty="0"/>
              <a:t> and climate functions</a:t>
            </a:r>
          </a:p>
          <a:p>
            <a:r>
              <a:rPr lang="en-US" dirty="0"/>
              <a:t>Can use external libraries, including those provided by the user community.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2FCB-586F-524E-B61E-93B491F0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374F4-FAC8-0D4E-BF6D-0E69E02F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70" y="1393333"/>
            <a:ext cx="2412144" cy="2294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6196A-FB54-624A-BB83-11BDB2A4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32" y="1593086"/>
            <a:ext cx="1895142" cy="2026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1C16B-F11B-3648-BD59-E56117847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274" y="3860800"/>
            <a:ext cx="4445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6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D969-49E2-484C-BAB2-C75AAB19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4EBC-D169-F34F-B653-5B53989C8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5463"/>
            <a:ext cx="8229600" cy="46974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NCL is a programming language, not a GUI.</a:t>
            </a:r>
          </a:p>
          <a:p>
            <a:r>
              <a:rPr lang="en-US" dirty="0"/>
              <a:t>There IS a learning curve!!</a:t>
            </a:r>
          </a:p>
          <a:p>
            <a:r>
              <a:rPr lang="en-US" dirty="0"/>
              <a:t>NCL is not as computationally efficient as traditional languages like Fortran.</a:t>
            </a:r>
          </a:p>
          <a:p>
            <a:r>
              <a:rPr lang="en-US" dirty="0"/>
              <a:t>Graphics relies on a large number of “resources” that are extensive and often can be frustrating to newbies and veterans alike.</a:t>
            </a:r>
          </a:p>
          <a:p>
            <a:pPr lvl="1"/>
            <a:r>
              <a:rPr lang="en-US" dirty="0"/>
              <a:t>Flypaper for people with OCD!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1CEF0-555F-834E-AE08-5E4CC7DD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7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7158-D5B5-6842-B3E5-CCB4785F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9" y="644525"/>
            <a:ext cx="8078771" cy="955675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that Learning Curve…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71A5B-AF8F-F749-B8BC-047C800B5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Gallery”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Pintrest</a:t>
            </a:r>
            <a:r>
              <a:rPr lang="en-US" dirty="0"/>
              <a:t> of NCL</a:t>
            </a:r>
          </a:p>
          <a:p>
            <a:pPr lvl="1"/>
            <a:r>
              <a:rPr lang="en-US" dirty="0"/>
              <a:t>My advice is to start with </a:t>
            </a:r>
            <a:br>
              <a:rPr lang="en-US" dirty="0"/>
            </a:br>
            <a:r>
              <a:rPr lang="en-US" dirty="0"/>
              <a:t>using the most un-</a:t>
            </a:r>
            <a:br>
              <a:rPr lang="en-US" dirty="0"/>
            </a:br>
            <a:r>
              <a:rPr lang="en-US" dirty="0"/>
              <a:t>“adorned” use of graphics</a:t>
            </a:r>
            <a:br>
              <a:rPr lang="en-US" dirty="0"/>
            </a:br>
            <a:r>
              <a:rPr lang="en-US" dirty="0"/>
              <a:t>then </a:t>
            </a:r>
            <a:r>
              <a:rPr lang="en-US" i="1" dirty="0"/>
              <a:t>SLOWLY </a:t>
            </a:r>
            <a:r>
              <a:rPr lang="en-US" dirty="0"/>
              <a:t>add features </a:t>
            </a:r>
          </a:p>
          <a:p>
            <a:r>
              <a:rPr lang="en-US" dirty="0"/>
              <a:t>“Examples”</a:t>
            </a:r>
          </a:p>
          <a:p>
            <a:pPr lvl="1"/>
            <a:r>
              <a:rPr lang="en-US" dirty="0"/>
              <a:t>Lots of examples on </a:t>
            </a:r>
            <a:r>
              <a:rPr lang="en-US" dirty="0" err="1"/>
              <a:t>howto</a:t>
            </a:r>
            <a:r>
              <a:rPr lang="en-US" dirty="0"/>
              <a:t> do various plots and data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AA7B1-A301-A043-8744-E9D60049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0A708-EAB2-BA4A-88D5-FEEED115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578" y="1524785"/>
            <a:ext cx="2826221" cy="28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2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66DA-17E2-7843-9573-01F98991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E3582-4007-574C-8EC6-C28B7D52F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NCL Website…</a:t>
            </a:r>
          </a:p>
          <a:p>
            <a:r>
              <a:rPr lang="en-US" dirty="0"/>
              <a:t>Provided Course Notes</a:t>
            </a:r>
          </a:p>
          <a:p>
            <a:pPr lvl="1"/>
            <a:r>
              <a:rPr lang="en-US" dirty="0"/>
              <a:t>SDSMT AES 519 </a:t>
            </a:r>
            <a:br>
              <a:rPr lang="en-US" dirty="0"/>
            </a:br>
            <a:r>
              <a:rPr lang="en-US" dirty="0"/>
              <a:t>(Computing Methods in Atmospheric Sciences)</a:t>
            </a:r>
          </a:p>
          <a:p>
            <a:pPr lvl="1"/>
            <a:r>
              <a:rPr lang="en-US" dirty="0"/>
              <a:t>Slow </a:t>
            </a:r>
            <a:r>
              <a:rPr lang="en-US" dirty="0" err="1"/>
              <a:t>spinup</a:t>
            </a:r>
            <a:r>
              <a:rPr lang="en-US" dirty="0"/>
              <a:t> of making graphs</a:t>
            </a:r>
          </a:p>
          <a:p>
            <a:pPr lvl="2"/>
            <a:r>
              <a:rPr lang="en-US" dirty="0"/>
              <a:t>Starting Simple…  Getting Fancy!</a:t>
            </a:r>
          </a:p>
          <a:p>
            <a:pPr lvl="2"/>
            <a:r>
              <a:rPr lang="en-US" dirty="0"/>
              <a:t>Includes slow-gradual scripts that you can customize and make more &amp; more fancy.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0FB0A-C2C2-FA4C-B850-5F65818D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6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D489-58D5-7544-B6E2-24F297C3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3C1D3-DE39-254F-BF70-103A62D84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38234-CD91-CD4C-B260-EB894350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5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826" y="644525"/>
            <a:ext cx="2904798" cy="955675"/>
          </a:xfrm>
        </p:spPr>
        <p:txBody>
          <a:bodyPr/>
          <a:lstStyle/>
          <a:p>
            <a:r>
              <a:rPr lang="en-US" dirty="0"/>
              <a:t>What’s NCL?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31975" y="1795463"/>
            <a:ext cx="4486584" cy="4330700"/>
          </a:xfrm>
        </p:spPr>
        <p:txBody>
          <a:bodyPr/>
          <a:lstStyle/>
          <a:p>
            <a:r>
              <a:rPr lang="en-US" dirty="0"/>
              <a:t>An interactive and scriptable language designed for meteorological data analysis and graphics.</a:t>
            </a:r>
          </a:p>
          <a:p>
            <a:r>
              <a:rPr lang="en-US" dirty="0"/>
              <a:t>The Successor to “Old School” NCAR Graphic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28B2E-5989-774B-BB06-9DA902F2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58" y="0"/>
            <a:ext cx="4525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61"/>
    </mc:Choice>
    <mc:Fallback xmlns="">
      <p:transition spd="slow" advTm="7536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C08A-BCF6-6C48-BB02-8D375698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01247-8CC7-264B-B926-13ACB322C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CDDCF-8954-A941-B8EA-9902D155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45A0F-71D2-5543-B375-3601F6C01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" y="0"/>
            <a:ext cx="9057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37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D172-8010-EE4D-830A-FEDA16E8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run it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B08CE-04BE-1846-9C86-149CF8836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NCL is built for the UNIX framework</a:t>
            </a:r>
          </a:p>
          <a:p>
            <a:pPr lvl="1"/>
            <a:r>
              <a:rPr lang="en-US" dirty="0"/>
              <a:t>No GUI</a:t>
            </a:r>
          </a:p>
          <a:p>
            <a:pPr lvl="1"/>
            <a:r>
              <a:rPr lang="en-US" dirty="0"/>
              <a:t>Text Scripts and Command Line</a:t>
            </a:r>
          </a:p>
          <a:p>
            <a:r>
              <a:rPr lang="en-US" dirty="0"/>
              <a:t>Compatible Machines</a:t>
            </a:r>
          </a:p>
          <a:p>
            <a:pPr lvl="1"/>
            <a:r>
              <a:rPr lang="en-US" dirty="0"/>
              <a:t>Linux Machines</a:t>
            </a:r>
          </a:p>
          <a:p>
            <a:pPr lvl="1"/>
            <a:r>
              <a:rPr lang="en-US" dirty="0"/>
              <a:t>NCAR Supercomputing Systems (and similar resources)</a:t>
            </a:r>
          </a:p>
          <a:p>
            <a:pPr lvl="1"/>
            <a:r>
              <a:rPr lang="en-US" dirty="0"/>
              <a:t>Windows via a Linux VM or </a:t>
            </a:r>
            <a:r>
              <a:rPr lang="en-US" dirty="0" err="1"/>
              <a:t>CygWIN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002BF-F50D-7240-8F29-34158119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2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2C57-719B-0246-9DC0-6D9118BB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45743-F744-3D4A-84D6-B8A39F40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2874"/>
            <a:ext cx="8229600" cy="4693289"/>
          </a:xfrm>
        </p:spPr>
        <p:txBody>
          <a:bodyPr/>
          <a:lstStyle/>
          <a:p>
            <a:r>
              <a:rPr lang="en-US" dirty="0"/>
              <a:t>Earth System Grid.  </a:t>
            </a:r>
            <a:r>
              <a:rPr lang="en-US" dirty="0">
                <a:hlinkClick r:id="rId2"/>
              </a:rPr>
              <a:t>www.earthsystemgrid.org</a:t>
            </a:r>
            <a:endParaRPr lang="en-US" dirty="0"/>
          </a:p>
          <a:p>
            <a:r>
              <a:rPr lang="en-US" dirty="0"/>
              <a:t>You’ll need to</a:t>
            </a:r>
            <a:br>
              <a:rPr lang="en-US" dirty="0"/>
            </a:br>
            <a:r>
              <a:rPr lang="en-US" dirty="0"/>
              <a:t>register</a:t>
            </a:r>
          </a:p>
          <a:p>
            <a:r>
              <a:rPr lang="en-US" dirty="0"/>
              <a:t>Binaries </a:t>
            </a:r>
            <a:br>
              <a:rPr lang="en-US" dirty="0"/>
            </a:br>
            <a:r>
              <a:rPr lang="en-US" dirty="0"/>
              <a:t>available</a:t>
            </a:r>
          </a:p>
          <a:p>
            <a:r>
              <a:rPr lang="en-US" dirty="0"/>
              <a:t>Some Mac/UNIX</a:t>
            </a:r>
            <a:br>
              <a:rPr lang="en-US" dirty="0"/>
            </a:br>
            <a:r>
              <a:rPr lang="en-US" dirty="0"/>
              <a:t>distros have </a:t>
            </a:r>
            <a:br>
              <a:rPr lang="en-US" dirty="0"/>
            </a:br>
            <a:r>
              <a:rPr lang="en-US" dirty="0"/>
              <a:t>installs ready </a:t>
            </a:r>
            <a:br>
              <a:rPr lang="en-US" dirty="0"/>
            </a:br>
            <a:r>
              <a:rPr lang="en-US" dirty="0"/>
              <a:t>to 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30A66-E9FE-D14E-83AA-968E366E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49F91-820D-D04A-AA90-D0C2CC7B7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19" y="2687018"/>
            <a:ext cx="4927881" cy="4191473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D044907A-8ECF-194D-929D-96F38673AC6C}"/>
              </a:ext>
            </a:extLst>
          </p:cNvPr>
          <p:cNvSpPr/>
          <p:nvPr/>
        </p:nvSpPr>
        <p:spPr>
          <a:xfrm>
            <a:off x="8069344" y="5495827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E80DC-20F0-3343-8CB5-6F0B69637314}"/>
              </a:ext>
            </a:extLst>
          </p:cNvPr>
          <p:cNvSpPr txBox="1"/>
          <p:nvPr/>
        </p:nvSpPr>
        <p:spPr>
          <a:xfrm>
            <a:off x="7503736" y="5175315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Scrolling!</a:t>
            </a:r>
          </a:p>
        </p:txBody>
      </p:sp>
    </p:spTree>
    <p:extLst>
      <p:ext uri="{BB962C8B-B14F-4D97-AF65-F5344CB8AC3E}">
        <p14:creationId xmlns:p14="http://schemas.microsoft.com/office/powerpoint/2010/main" val="378290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10CE-A8FD-D84A-9336-BA18A83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Whasitlooklike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21A1-B358-A44B-B8AA-9CB3B7EB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62" y="1752600"/>
            <a:ext cx="3803715" cy="4330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NCL is a script based language</a:t>
            </a:r>
          </a:p>
          <a:p>
            <a:r>
              <a:rPr lang="en-US" dirty="0"/>
              <a:t>If you’ve had C, Fortran, R, MATLAB or other programming language, you should be able to follow the general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46E8-CE84-AD4F-9262-1BD11C61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828B9-2C9C-C846-97BE-18FA12073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268" y="1635927"/>
            <a:ext cx="4191000" cy="1676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0A4B25-CE09-1244-9D13-00C505C8A015}"/>
              </a:ext>
            </a:extLst>
          </p:cNvPr>
          <p:cNvSpPr/>
          <p:nvPr/>
        </p:nvSpPr>
        <p:spPr>
          <a:xfrm>
            <a:off x="3930977" y="3574299"/>
            <a:ext cx="5613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Monaco" pitchFamily="2" charset="77"/>
              </a:rPr>
              <a:t>[wjc@rrcs-172-254-254-172:~]% </a:t>
            </a:r>
            <a:r>
              <a:rPr lang="en-US" sz="1100" dirty="0" err="1">
                <a:latin typeface="Monaco" pitchFamily="2" charset="77"/>
              </a:rPr>
              <a:t>ncl</a:t>
            </a:r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 err="1">
                <a:latin typeface="Monaco" pitchFamily="2" charset="77"/>
              </a:rPr>
              <a:t>hello.ncl</a:t>
            </a:r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 Copyright (C) 1995-2017 - All Rights Reserved</a:t>
            </a:r>
          </a:p>
          <a:p>
            <a:r>
              <a:rPr lang="en-US" sz="1100" dirty="0">
                <a:latin typeface="Monaco" pitchFamily="2" charset="77"/>
              </a:rPr>
              <a:t> University Corporation for Atmospheric Research</a:t>
            </a:r>
          </a:p>
          <a:p>
            <a:r>
              <a:rPr lang="en-US" sz="1100" dirty="0">
                <a:latin typeface="Monaco" pitchFamily="2" charset="77"/>
              </a:rPr>
              <a:t> NCAR Command Language Version 6.4.1-11May2017_1446</a:t>
            </a:r>
          </a:p>
          <a:p>
            <a:r>
              <a:rPr lang="en-US" sz="1100" dirty="0">
                <a:latin typeface="Monaco" pitchFamily="2" charset="77"/>
              </a:rPr>
              <a:t> The use of this software is governed by a License Agreement.</a:t>
            </a:r>
          </a:p>
          <a:p>
            <a:r>
              <a:rPr lang="en-US" sz="1100" dirty="0">
                <a:latin typeface="Monaco" pitchFamily="2" charset="77"/>
              </a:rPr>
              <a:t> See http://</a:t>
            </a:r>
            <a:r>
              <a:rPr lang="en-US" sz="1100" dirty="0" err="1">
                <a:latin typeface="Monaco" pitchFamily="2" charset="77"/>
              </a:rPr>
              <a:t>www.ncl.ucar.edu</a:t>
            </a:r>
            <a:r>
              <a:rPr lang="en-US" sz="1100" dirty="0">
                <a:latin typeface="Monaco" pitchFamily="2" charset="77"/>
              </a:rPr>
              <a:t>/ for more details.</a:t>
            </a:r>
          </a:p>
          <a:p>
            <a:r>
              <a:rPr lang="en-US" sz="1100" dirty="0">
                <a:solidFill>
                  <a:schemeClr val="accent2"/>
                </a:solidFill>
                <a:latin typeface="Monaco" pitchFamily="2" charset="77"/>
              </a:rPr>
              <a:t>(0)Hello World</a:t>
            </a:r>
          </a:p>
          <a:p>
            <a:r>
              <a:rPr lang="en-US" sz="1100" dirty="0">
                <a:latin typeface="Monaco" pitchFamily="2" charset="77"/>
              </a:rPr>
              <a:t>[wjc@rrcs-172-254-254-172:~]% </a:t>
            </a:r>
            <a:endParaRPr lang="en-US" sz="1100" dirty="0"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1119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10CE-A8FD-D84A-9336-BA18A83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Whasitlooklike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21A1-B358-A44B-B8AA-9CB3B7EB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799" y="2684282"/>
            <a:ext cx="6542202" cy="4330700"/>
          </a:xfrm>
        </p:spPr>
        <p:txBody>
          <a:bodyPr>
            <a:normAutofit/>
          </a:bodyPr>
          <a:lstStyle/>
          <a:p>
            <a:r>
              <a:rPr lang="en-US" dirty="0"/>
              <a:t>You can also run it at a user prompt interactively like IDL, R and MATLAB</a:t>
            </a:r>
          </a:p>
          <a:p>
            <a:r>
              <a:rPr lang="en-US" dirty="0"/>
              <a:t>Notice in this example…</a:t>
            </a:r>
          </a:p>
          <a:p>
            <a:pPr lvl="1"/>
            <a:r>
              <a:rPr lang="en-US" dirty="0"/>
              <a:t>Case sensitive</a:t>
            </a:r>
          </a:p>
          <a:p>
            <a:pPr lvl="1"/>
            <a:r>
              <a:rPr lang="en-US" dirty="0"/>
              <a:t>There’s more to a variable to just a number!</a:t>
            </a:r>
          </a:p>
          <a:p>
            <a:pPr lvl="1"/>
            <a:r>
              <a:rPr lang="en-US" dirty="0"/>
              <a:t>METADATA!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46E8-CE84-AD4F-9262-1BD11C61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7054C-E508-E34A-8CBD-C42A7D62CCB0}"/>
              </a:ext>
            </a:extLst>
          </p:cNvPr>
          <p:cNvSpPr/>
          <p:nvPr/>
        </p:nvSpPr>
        <p:spPr>
          <a:xfrm>
            <a:off x="74530" y="1502440"/>
            <a:ext cx="728347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[wjc@rrcs-172-254-254-172:~]% </a:t>
            </a:r>
            <a:r>
              <a:rPr lang="en-US" sz="1200" dirty="0" err="1">
                <a:latin typeface="Monaco" pitchFamily="2" charset="77"/>
              </a:rPr>
              <a:t>ncl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 Copyright (C) 1995-2017 - All Rights Reserved</a:t>
            </a:r>
          </a:p>
          <a:p>
            <a:r>
              <a:rPr lang="en-US" sz="1200" dirty="0">
                <a:latin typeface="Monaco" pitchFamily="2" charset="77"/>
              </a:rPr>
              <a:t> University Corporation for Atmospheric Research</a:t>
            </a:r>
          </a:p>
          <a:p>
            <a:r>
              <a:rPr lang="en-US" sz="1200" dirty="0">
                <a:latin typeface="Monaco" pitchFamily="2" charset="77"/>
              </a:rPr>
              <a:t> NCAR Command Language Version 6.4.1-11May2017_1446</a:t>
            </a:r>
          </a:p>
          <a:p>
            <a:r>
              <a:rPr lang="en-US" sz="1200" dirty="0">
                <a:latin typeface="Monaco" pitchFamily="2" charset="77"/>
              </a:rPr>
              <a:t> The use of this software is governed by a License Agreement.</a:t>
            </a:r>
          </a:p>
          <a:p>
            <a:r>
              <a:rPr lang="en-US" sz="1200" dirty="0">
                <a:latin typeface="Monaco" pitchFamily="2" charset="77"/>
              </a:rPr>
              <a:t> See http://</a:t>
            </a:r>
            <a:r>
              <a:rPr lang="en-US" sz="1200" dirty="0" err="1">
                <a:latin typeface="Monaco" pitchFamily="2" charset="77"/>
              </a:rPr>
              <a:t>www.ncl.ucar.edu</a:t>
            </a:r>
            <a:r>
              <a:rPr lang="en-US" sz="1200" dirty="0">
                <a:latin typeface="Monaco" pitchFamily="2" charset="77"/>
              </a:rPr>
              <a:t>/ for more details.</a:t>
            </a:r>
          </a:p>
          <a:p>
            <a:r>
              <a:rPr lang="en-US" sz="1200" dirty="0" err="1">
                <a:latin typeface="Monaco" pitchFamily="2" charset="77"/>
              </a:rPr>
              <a:t>ncl</a:t>
            </a:r>
            <a:r>
              <a:rPr lang="en-US" sz="1200" dirty="0">
                <a:latin typeface="Monaco" pitchFamily="2" charset="77"/>
              </a:rPr>
              <a:t> 0&gt;print("Hello World")</a:t>
            </a:r>
          </a:p>
          <a:p>
            <a:r>
              <a:rPr lang="en-US" sz="1200" dirty="0">
                <a:latin typeface="Monaco" pitchFamily="2" charset="77"/>
              </a:rPr>
              <a:t>(0)   Hello World</a:t>
            </a:r>
          </a:p>
          <a:p>
            <a:r>
              <a:rPr lang="en-US" sz="1200" dirty="0" err="1">
                <a:latin typeface="Monaco" pitchFamily="2" charset="77"/>
              </a:rPr>
              <a:t>ncl</a:t>
            </a:r>
            <a:r>
              <a:rPr lang="en-US" sz="1200" dirty="0">
                <a:latin typeface="Monaco" pitchFamily="2" charset="77"/>
              </a:rPr>
              <a:t> 1&gt;x = 10</a:t>
            </a:r>
          </a:p>
          <a:p>
            <a:r>
              <a:rPr lang="en-US" sz="1200" dirty="0" err="1">
                <a:latin typeface="Monaco" pitchFamily="2" charset="77"/>
              </a:rPr>
              <a:t>ncl</a:t>
            </a:r>
            <a:r>
              <a:rPr lang="en-US" sz="1200" dirty="0">
                <a:latin typeface="Monaco" pitchFamily="2" charset="77"/>
              </a:rPr>
              <a:t> 2&gt;y = 2</a:t>
            </a:r>
          </a:p>
          <a:p>
            <a:r>
              <a:rPr lang="en-US" sz="1200" dirty="0" err="1">
                <a:latin typeface="Monaco" pitchFamily="2" charset="77"/>
              </a:rPr>
              <a:t>ncl</a:t>
            </a:r>
            <a:r>
              <a:rPr lang="en-US" sz="1200" dirty="0">
                <a:latin typeface="Monaco" pitchFamily="2" charset="77"/>
              </a:rPr>
              <a:t> 3&gt;X = 3</a:t>
            </a:r>
          </a:p>
          <a:p>
            <a:r>
              <a:rPr lang="en-US" sz="1200" dirty="0" err="1">
                <a:latin typeface="Monaco" pitchFamily="2" charset="77"/>
              </a:rPr>
              <a:t>ncl</a:t>
            </a:r>
            <a:r>
              <a:rPr lang="en-US" sz="1200" dirty="0">
                <a:latin typeface="Monaco" pitchFamily="2" charset="77"/>
              </a:rPr>
              <a:t> 4&gt;z = x * y + X</a:t>
            </a:r>
          </a:p>
          <a:p>
            <a:r>
              <a:rPr lang="en-US" sz="1200" dirty="0" err="1">
                <a:latin typeface="Monaco" pitchFamily="2" charset="77"/>
              </a:rPr>
              <a:t>ncl</a:t>
            </a:r>
            <a:r>
              <a:rPr lang="en-US" sz="1200" dirty="0">
                <a:latin typeface="Monaco" pitchFamily="2" charset="77"/>
              </a:rPr>
              <a:t> 5&gt;print(z)</a:t>
            </a:r>
          </a:p>
          <a:p>
            <a:br>
              <a:rPr lang="en-US" sz="1200" dirty="0">
                <a:latin typeface="Monaco" pitchFamily="2" charset="77"/>
              </a:rPr>
            </a:br>
            <a:r>
              <a:rPr lang="en-US" sz="1200" dirty="0">
                <a:latin typeface="Monaco" pitchFamily="2" charset="77"/>
              </a:rPr>
              <a:t>Variable: z</a:t>
            </a:r>
          </a:p>
          <a:p>
            <a:r>
              <a:rPr lang="en-US" sz="1200" dirty="0">
                <a:latin typeface="Monaco" pitchFamily="2" charset="77"/>
              </a:rPr>
              <a:t>Type: integer</a:t>
            </a:r>
          </a:p>
          <a:p>
            <a:r>
              <a:rPr lang="en-US" sz="1200" dirty="0">
                <a:latin typeface="Monaco" pitchFamily="2" charset="77"/>
              </a:rPr>
              <a:t>Total Size: 4 bytes </a:t>
            </a:r>
          </a:p>
          <a:p>
            <a:r>
              <a:rPr lang="en-US" sz="1200" dirty="0">
                <a:latin typeface="Monaco" pitchFamily="2" charset="77"/>
              </a:rPr>
              <a:t>           1 values</a:t>
            </a:r>
          </a:p>
          <a:p>
            <a:r>
              <a:rPr lang="en-US" sz="1200" dirty="0">
                <a:latin typeface="Monaco" pitchFamily="2" charset="77"/>
              </a:rPr>
              <a:t>Number of Dimensions: 1</a:t>
            </a:r>
          </a:p>
          <a:p>
            <a:r>
              <a:rPr lang="en-US" sz="1200" dirty="0">
                <a:latin typeface="Monaco" pitchFamily="2" charset="77"/>
              </a:rPr>
              <a:t>Dimensions and sizes: [1]</a:t>
            </a:r>
          </a:p>
          <a:p>
            <a:r>
              <a:rPr lang="en-US" sz="1200" dirty="0">
                <a:latin typeface="Monaco" pitchFamily="2" charset="77"/>
              </a:rPr>
              <a:t>Coordinates: </a:t>
            </a:r>
          </a:p>
          <a:p>
            <a:r>
              <a:rPr lang="en-US" sz="1200" dirty="0">
                <a:latin typeface="Monaco" pitchFamily="2" charset="77"/>
              </a:rPr>
              <a:t>(0)   23</a:t>
            </a:r>
          </a:p>
          <a:p>
            <a:r>
              <a:rPr lang="en-US" sz="1200" dirty="0" err="1">
                <a:latin typeface="Monaco" pitchFamily="2" charset="77"/>
              </a:rPr>
              <a:t>ncl</a:t>
            </a:r>
            <a:r>
              <a:rPr lang="en-US" sz="1200" dirty="0">
                <a:latin typeface="Monaco" pitchFamily="2" charset="77"/>
              </a:rPr>
              <a:t> 6&gt; </a:t>
            </a:r>
            <a:endParaRPr lang="en-US" sz="1200" dirty="0"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555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B306-8AF5-3440-BCA3-BE011323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like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D633-86C8-884B-9FE1-5FFF38375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NetCDF Data Model…</a:t>
            </a:r>
          </a:p>
          <a:p>
            <a:pPr lvl="1"/>
            <a:r>
              <a:rPr lang="en-US" dirty="0"/>
              <a:t>Variables are more than just numbers</a:t>
            </a:r>
          </a:p>
          <a:p>
            <a:pPr lvl="2"/>
            <a:r>
              <a:rPr lang="en-US" dirty="0"/>
              <a:t>Attributes</a:t>
            </a:r>
          </a:p>
          <a:p>
            <a:pPr lvl="3"/>
            <a:r>
              <a:rPr lang="en-US" dirty="0"/>
              <a:t>Names</a:t>
            </a:r>
          </a:p>
          <a:p>
            <a:pPr lvl="3"/>
            <a:r>
              <a:rPr lang="en-US" dirty="0"/>
              <a:t>Units</a:t>
            </a:r>
          </a:p>
          <a:p>
            <a:pPr lvl="3"/>
            <a:r>
              <a:rPr lang="en-US" dirty="0"/>
              <a:t>Descriptions and Notes</a:t>
            </a:r>
          </a:p>
          <a:p>
            <a:pPr lvl="2"/>
            <a:r>
              <a:rPr lang="en-US" dirty="0"/>
              <a:t>Dimensions and Coordinates</a:t>
            </a:r>
          </a:p>
          <a:p>
            <a:pPr lvl="3"/>
            <a:r>
              <a:rPr lang="en-US" dirty="0"/>
              <a:t>A dimension can be paired to a variable for easy mapping and references from demand.</a:t>
            </a:r>
          </a:p>
          <a:p>
            <a:pPr lvl="4"/>
            <a:r>
              <a:rPr lang="en-US" dirty="0"/>
              <a:t>E.g.,   latitude, time…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96CB9-A39A-0B4B-AA86-2766079B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2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2B6C-AD8B-874E-A5AD-C22B21B5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95" y="644525"/>
            <a:ext cx="8125905" cy="955675"/>
          </a:xfrm>
        </p:spPr>
        <p:txBody>
          <a:bodyPr/>
          <a:lstStyle/>
          <a:p>
            <a:r>
              <a:rPr lang="en-US" dirty="0"/>
              <a:t>Example of an NCL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F5AA7-E265-5544-B325-FC2A302C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31513"/>
            <a:ext cx="8229600" cy="496136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Variable: </a:t>
            </a:r>
            <a:r>
              <a:rPr lang="en-US" sz="1400" dirty="0" err="1"/>
              <a:t>z_geostrophic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Type: float</a:t>
            </a:r>
          </a:p>
          <a:p>
            <a:pPr marL="0" indent="0">
              <a:buNone/>
            </a:pPr>
            <a:r>
              <a:rPr lang="en-US" sz="1400" dirty="0"/>
              <a:t>Total Size: 141654240 bytes</a:t>
            </a:r>
          </a:p>
          <a:p>
            <a:pPr marL="0" indent="0">
              <a:buNone/>
            </a:pPr>
            <a:r>
              <a:rPr lang="en-US" sz="1400" dirty="0"/>
              <a:t>           35413560 values</a:t>
            </a:r>
          </a:p>
          <a:p>
            <a:pPr marL="0" indent="0">
              <a:buNone/>
            </a:pPr>
            <a:r>
              <a:rPr lang="en-US" sz="1400" dirty="0"/>
              <a:t>Number of Dimensions: 5</a:t>
            </a:r>
          </a:p>
          <a:p>
            <a:pPr marL="0" indent="0">
              <a:buNone/>
            </a:pPr>
            <a:r>
              <a:rPr lang="en-US" sz="1400" dirty="0"/>
              <a:t>Dimensions and sizes: [time | 15] x [</a:t>
            </a:r>
            <a:r>
              <a:rPr lang="en-US" sz="1400" dirty="0" err="1"/>
              <a:t>ens</a:t>
            </a:r>
            <a:r>
              <a:rPr lang="en-US" sz="1400" dirty="0"/>
              <a:t> | 21] x [isobaric | 26] x [</a:t>
            </a:r>
            <a:r>
              <a:rPr lang="en-US" sz="1400" dirty="0" err="1"/>
              <a:t>lat</a:t>
            </a:r>
            <a:r>
              <a:rPr lang="en-US" sz="1400" dirty="0"/>
              <a:t> | 46] x [</a:t>
            </a:r>
            <a:r>
              <a:rPr lang="en-US" sz="1400" dirty="0" err="1"/>
              <a:t>lon</a:t>
            </a:r>
            <a:r>
              <a:rPr lang="en-US" sz="1400" dirty="0"/>
              <a:t> | 94]</a:t>
            </a:r>
          </a:p>
          <a:p>
            <a:pPr marL="0" indent="0">
              <a:buNone/>
            </a:pPr>
            <a:r>
              <a:rPr lang="en-US" sz="1400" dirty="0"/>
              <a:t>Coordinates: </a:t>
            </a:r>
          </a:p>
          <a:p>
            <a:pPr marL="0" indent="0">
              <a:buNone/>
            </a:pPr>
            <a:r>
              <a:rPr lang="en-US" sz="1400" dirty="0"/>
              <a:t>           time: [ 0.. 84]</a:t>
            </a:r>
          </a:p>
          <a:p>
            <a:pPr marL="0" indent="0">
              <a:buNone/>
            </a:pPr>
            <a:r>
              <a:rPr lang="en-US" sz="1400" dirty="0"/>
              <a:t>           </a:t>
            </a:r>
            <a:r>
              <a:rPr lang="en-US" sz="1400" dirty="0" err="1"/>
              <a:t>ens</a:t>
            </a:r>
            <a:r>
              <a:rPr lang="en-US" sz="1400" dirty="0"/>
              <a:t>: [0..20]</a:t>
            </a:r>
          </a:p>
          <a:p>
            <a:pPr marL="0" indent="0">
              <a:buNone/>
            </a:pPr>
            <a:r>
              <a:rPr lang="en-US" sz="1400" dirty="0"/>
              <a:t>           isobaric: [1000..100000]</a:t>
            </a:r>
          </a:p>
          <a:p>
            <a:pPr marL="0" indent="0">
              <a:buNone/>
            </a:pPr>
            <a:r>
              <a:rPr lang="en-US" sz="1400" dirty="0"/>
              <a:t>           </a:t>
            </a:r>
            <a:r>
              <a:rPr lang="en-US" sz="1400" dirty="0" err="1"/>
              <a:t>lat</a:t>
            </a:r>
            <a:r>
              <a:rPr lang="en-US" sz="1400" dirty="0"/>
              <a:t>: [15..60]</a:t>
            </a:r>
          </a:p>
          <a:p>
            <a:pPr marL="0" indent="0">
              <a:buNone/>
            </a:pPr>
            <a:r>
              <a:rPr lang="en-US" sz="1400" dirty="0"/>
              <a:t>           </a:t>
            </a:r>
            <a:r>
              <a:rPr lang="en-US" sz="1400" dirty="0" err="1"/>
              <a:t>lon</a:t>
            </a:r>
            <a:r>
              <a:rPr lang="en-US" sz="1400" dirty="0"/>
              <a:t>: [215..308]</a:t>
            </a:r>
          </a:p>
          <a:p>
            <a:pPr marL="0" indent="0">
              <a:buNone/>
            </a:pPr>
            <a:r>
              <a:rPr lang="en-US" sz="1400" dirty="0"/>
              <a:t>Number Of Attributes: 14</a:t>
            </a:r>
          </a:p>
          <a:p>
            <a:pPr marL="0" indent="0">
              <a:buNone/>
            </a:pPr>
            <a:r>
              <a:rPr lang="en-US" sz="1400" dirty="0"/>
              <a:t> </a:t>
            </a:r>
            <a:r>
              <a:rPr lang="en-US" sz="1400" dirty="0" err="1"/>
              <a:t>long_name</a:t>
            </a:r>
            <a:r>
              <a:rPr lang="en-US" sz="1400" dirty="0"/>
              <a:t> : Geopotential height @ Isobaric surface</a:t>
            </a:r>
          </a:p>
          <a:p>
            <a:pPr marL="0" indent="0">
              <a:buNone/>
            </a:pPr>
            <a:r>
              <a:rPr lang="en-US" sz="1400" dirty="0"/>
              <a:t> units :     </a:t>
            </a:r>
            <a:r>
              <a:rPr lang="en-US" sz="1400" dirty="0" err="1"/>
              <a:t>gpm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 _</a:t>
            </a:r>
            <a:r>
              <a:rPr lang="en-US" sz="1400" dirty="0" err="1"/>
              <a:t>FillValue</a:t>
            </a:r>
            <a:r>
              <a:rPr lang="en-US" sz="1400" dirty="0"/>
              <a:t> : nan</a:t>
            </a:r>
          </a:p>
          <a:p>
            <a:pPr marL="0" indent="0">
              <a:buNone/>
            </a:pPr>
            <a:r>
              <a:rPr lang="en-US" sz="1400" dirty="0"/>
              <a:t>(0,0,0,0,0)   30892.17</a:t>
            </a:r>
          </a:p>
          <a:p>
            <a:pPr marL="0" indent="0">
              <a:buNone/>
            </a:pPr>
            <a:r>
              <a:rPr lang="en-US" sz="1400" dirty="0"/>
              <a:t>(0,0,0,0,1)   30892.53</a:t>
            </a:r>
          </a:p>
          <a:p>
            <a:pPr marL="0" indent="0">
              <a:buNone/>
            </a:pPr>
            <a:r>
              <a:rPr lang="en-US" sz="1400" dirty="0"/>
              <a:t>(0,0,0,0,2)   30892.57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C6A6E-52C1-2B49-9DEC-0E8A58E4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A5FA3-1E63-B447-A2A6-B13610EDE2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06002"/>
      </p:ext>
    </p:extLst>
  </p:cSld>
  <p:clrMapOvr>
    <a:masterClrMapping/>
  </p:clrMapOvr>
</p:sld>
</file>

<file path=ppt/theme/theme1.xml><?xml version="1.0" encoding="utf-8"?>
<a:theme xmlns:a="http://schemas.openxmlformats.org/drawingml/2006/main" name="ATM_51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ATM_519.thmx</Template>
  <TotalTime>2725</TotalTime>
  <Words>482</Words>
  <Application>Microsoft Macintosh PowerPoint</Application>
  <PresentationFormat>On-screen Show (4:3)</PresentationFormat>
  <Paragraphs>138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Courier</vt:lpstr>
      <vt:lpstr>Lucida Bright</vt:lpstr>
      <vt:lpstr>Monaco</vt:lpstr>
      <vt:lpstr>ATM_519</vt:lpstr>
      <vt:lpstr>Tools of the Trade NCAR Command Language</vt:lpstr>
      <vt:lpstr>What’s NCL?</vt:lpstr>
      <vt:lpstr>PowerPoint Presentation</vt:lpstr>
      <vt:lpstr>What can you run it on?</vt:lpstr>
      <vt:lpstr>How to get it?</vt:lpstr>
      <vt:lpstr>Whasitlooklike?</vt:lpstr>
      <vt:lpstr>Whasitlooklike?</vt:lpstr>
      <vt:lpstr>Why I like it?</vt:lpstr>
      <vt:lpstr>Example of an NCL Variable</vt:lpstr>
      <vt:lpstr>And why is NCL awesome?</vt:lpstr>
      <vt:lpstr>Meanwhile… </vt:lpstr>
      <vt:lpstr>The catch?</vt:lpstr>
      <vt:lpstr>About that Learning Curve…</vt:lpstr>
      <vt:lpstr>Learning Materials</vt:lpstr>
      <vt:lpstr>PowerPoint Presentation</vt:lpstr>
    </vt:vector>
  </TitlesOfParts>
  <Company>SDSM&amp;T-IAS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CEE 284</dc:title>
  <dc:creator>William Capehart</dc:creator>
  <cp:lastModifiedBy>William Capehart</cp:lastModifiedBy>
  <cp:revision>183</cp:revision>
  <cp:lastPrinted>2018-01-05T05:28:23Z</cp:lastPrinted>
  <dcterms:created xsi:type="dcterms:W3CDTF">2014-11-08T23:50:09Z</dcterms:created>
  <dcterms:modified xsi:type="dcterms:W3CDTF">2018-01-05T05:32:21Z</dcterms:modified>
</cp:coreProperties>
</file>